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8" r:id="rId4"/>
  </p:sldIdLst>
  <p:sldSz cx="18288000" cy="10287000"/>
  <p:notesSz cx="9926638" cy="6797675"/>
  <p:embeddedFontLst>
    <p:embeddedFont>
      <p:font typeface="Bricolage Grotesque" panose="020B0604020202020204" charset="0"/>
      <p:regular r:id="rId6"/>
      <p:bold r:id="rId7"/>
    </p:embeddedFont>
    <p:embeddedFont>
      <p:font typeface="Segoe UI Emoji" panose="020B0502040204020203" pitchFamily="34" charset="0"/>
      <p:regular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8" roundtripDataSignature="AMtx7mjJKH3iqfMV2/DVdGu5IAq5x9ie1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136" autoAdjust="0"/>
  </p:normalViewPr>
  <p:slideViewPr>
    <p:cSldViewPr snapToGrid="0">
      <p:cViewPr varScale="1">
        <p:scale>
          <a:sx n="65" d="100"/>
          <a:sy n="65" d="100"/>
        </p:scale>
        <p:origin x="107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42" Type="http://schemas.openxmlformats.org/officeDocument/2006/relationships/tableStyles" Target="tableStyles.xml"/><Relationship Id="rId7" Type="http://schemas.openxmlformats.org/officeDocument/2006/relationships/font" Target="fonts/font2.fntdata"/><Relationship Id="rId38" Type="http://customschemas.google.com/relationships/presentationmetadata" Target="metadata"/><Relationship Id="rId2" Type="http://schemas.openxmlformats.org/officeDocument/2006/relationships/slide" Target="slides/slide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40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8:notes"/>
          <p:cNvSpPr txBox="1">
            <a:spLocks noGrp="1"/>
          </p:cNvSpPr>
          <p:nvPr>
            <p:ph type="body" idx="1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51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6"/>
          <p:cNvSpPr txBox="1"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377" lvl="1" indent="-228594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566" lvl="2" indent="-228594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754" lvl="3" indent="-22859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5943" lvl="4" indent="-22859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131" lvl="5" indent="-22859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320" lvl="6" indent="-22859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509" lvl="7" indent="-22859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697" lvl="8" indent="-228594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6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body" idx="1"/>
          </p:nvPr>
        </p:nvSpPr>
        <p:spPr>
          <a:xfrm>
            <a:off x="457200" y="1600204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40639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377" lvl="1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566" lvl="2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body" idx="2"/>
          </p:nvPr>
        </p:nvSpPr>
        <p:spPr>
          <a:xfrm>
            <a:off x="4648200" y="1600204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40639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377" lvl="1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566" lvl="2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17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7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77" lvl="1" indent="-22859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566" lvl="2" indent="-22859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754" lvl="3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943" lvl="4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131" lvl="5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320" lvl="6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509" lvl="7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697" lvl="8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body" idx="2"/>
          </p:nvPr>
        </p:nvSpPr>
        <p:spPr>
          <a:xfrm>
            <a:off x="457202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377" lvl="1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754" lvl="3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5943" lvl="4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131" lvl="5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320" lvl="6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509" lvl="7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697" lvl="8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18"/>
          <p:cNvSpPr txBox="1">
            <a:spLocks noGrp="1"/>
          </p:cNvSpPr>
          <p:nvPr>
            <p:ph type="body" idx="3"/>
          </p:nvPr>
        </p:nvSpPr>
        <p:spPr>
          <a:xfrm>
            <a:off x="4645027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77" lvl="1" indent="-228594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566" lvl="2" indent="-228594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754" lvl="3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943" lvl="4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131" lvl="5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320" lvl="6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509" lvl="7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697" lvl="8" indent="-228594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8"/>
          <p:cNvSpPr txBox="1">
            <a:spLocks noGrp="1"/>
          </p:cNvSpPr>
          <p:nvPr>
            <p:ph type="body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377" lvl="1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754" lvl="3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5943" lvl="4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131" lvl="5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320" lvl="6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509" lvl="7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697" lvl="8" indent="-330192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1"/>
          </p:nvPr>
        </p:nvSpPr>
        <p:spPr>
          <a:xfrm>
            <a:off x="3575051" y="273054"/>
            <a:ext cx="5111751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431789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377" lvl="1" indent="-40639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566" lvl="2" indent="-38099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754" lvl="3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5943" lvl="4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131" lvl="5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320" lvl="6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509" lvl="7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697" lvl="8" indent="-355591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2"/>
          </p:nvPr>
        </p:nvSpPr>
        <p:spPr>
          <a:xfrm>
            <a:off x="457202" y="1435104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566" lvl="2" indent="-228594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377" lvl="1" indent="-228594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566" lvl="2" indent="-228594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754" lvl="3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5943" lvl="4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131" lvl="5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320" lvl="6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509" lvl="7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697" lvl="8" indent="-228594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1"/>
          </p:nvPr>
        </p:nvSpPr>
        <p:spPr>
          <a:xfrm rot="5400000">
            <a:off x="2309021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>
            <a:spLocks noGrp="1"/>
          </p:cNvSpPr>
          <p:nvPr>
            <p:ph type="title"/>
          </p:nvPr>
        </p:nvSpPr>
        <p:spPr>
          <a:xfrm rot="5400000">
            <a:off x="4732340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body" idx="1"/>
          </p:nvPr>
        </p:nvSpPr>
        <p:spPr>
          <a:xfrm rot="5400000">
            <a:off x="541340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566" lvl="2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943" lvl="4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131" lvl="5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2"/>
          <p:cNvSpPr txBox="1"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2"/>
          <p:cNvSpPr txBox="1">
            <a:spLocks noGrp="1"/>
          </p:cNvSpPr>
          <p:nvPr>
            <p:ph type="dt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2"/>
          <p:cNvSpPr txBox="1">
            <a:spLocks noGrp="1"/>
          </p:cNvSpPr>
          <p:nvPr>
            <p:ph type="ftr" idx="11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2"/>
          <p:cNvSpPr txBox="1">
            <a:spLocks noGrp="1"/>
          </p:cNvSpPr>
          <p:nvPr>
            <p:ph type="sldNum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 extrusionOk="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9220" b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100199" y="-3373891"/>
            <a:ext cx="18288000" cy="18288000"/>
          </a:xfrm>
          <a:custGeom>
            <a:avLst/>
            <a:gdLst/>
            <a:ahLst/>
            <a:cxnLst/>
            <a:rect l="l" t="t" r="r" b="b"/>
            <a:pathLst>
              <a:path w="18288000" h="18288000" extrusionOk="0">
                <a:moveTo>
                  <a:pt x="0" y="0"/>
                </a:moveTo>
                <a:lnTo>
                  <a:pt x="18288000" y="0"/>
                </a:lnTo>
                <a:lnTo>
                  <a:pt x="18288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3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1028703" y="1028704"/>
            <a:ext cx="3521367" cy="1408249"/>
          </a:xfrm>
          <a:custGeom>
            <a:avLst/>
            <a:gdLst/>
            <a:ahLst/>
            <a:cxnLst/>
            <a:rect l="l" t="t" r="r" b="b"/>
            <a:pathLst>
              <a:path w="3521366" h="1408249" extrusionOk="0">
                <a:moveTo>
                  <a:pt x="0" y="0"/>
                </a:moveTo>
                <a:lnTo>
                  <a:pt x="3521366" y="0"/>
                </a:lnTo>
                <a:lnTo>
                  <a:pt x="3521366" y="1408249"/>
                </a:lnTo>
                <a:lnTo>
                  <a:pt x="0" y="140824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9703066" y="-3373891"/>
            <a:ext cx="5328592" cy="8256736"/>
          </a:xfrm>
          <a:custGeom>
            <a:avLst/>
            <a:gdLst/>
            <a:ahLst/>
            <a:cxnLst/>
            <a:rect l="l" t="t" r="r" b="b"/>
            <a:pathLst>
              <a:path w="5328592" h="8256736" extrusionOk="0">
                <a:moveTo>
                  <a:pt x="0" y="0"/>
                </a:moveTo>
                <a:lnTo>
                  <a:pt x="5328591" y="0"/>
                </a:lnTo>
                <a:lnTo>
                  <a:pt x="5328591" y="8256735"/>
                </a:lnTo>
                <a:lnTo>
                  <a:pt x="0" y="8256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12840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 rot="-5400000">
            <a:off x="14465585" y="3076773"/>
            <a:ext cx="2937939" cy="4133463"/>
          </a:xfrm>
          <a:custGeom>
            <a:avLst/>
            <a:gdLst/>
            <a:ahLst/>
            <a:cxnLst/>
            <a:rect l="l" t="t" r="r" b="b"/>
            <a:pathLst>
              <a:path w="2937939" h="4133462" extrusionOk="0">
                <a:moveTo>
                  <a:pt x="0" y="0"/>
                </a:moveTo>
                <a:lnTo>
                  <a:pt x="2937939" y="0"/>
                </a:lnTo>
                <a:lnTo>
                  <a:pt x="2937939" y="4133462"/>
                </a:lnTo>
                <a:lnTo>
                  <a:pt x="0" y="41334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l="-107387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13238370" y="444593"/>
            <a:ext cx="5149829" cy="1628968"/>
          </a:xfrm>
          <a:custGeom>
            <a:avLst/>
            <a:gdLst/>
            <a:ahLst/>
            <a:cxnLst/>
            <a:rect l="l" t="t" r="r" b="b"/>
            <a:pathLst>
              <a:path w="5149829" h="1628968" extrusionOk="0">
                <a:moveTo>
                  <a:pt x="0" y="0"/>
                </a:moveTo>
                <a:lnTo>
                  <a:pt x="5149829" y="0"/>
                </a:lnTo>
                <a:lnTo>
                  <a:pt x="5149829" y="1628968"/>
                </a:lnTo>
                <a:lnTo>
                  <a:pt x="0" y="162896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5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7852625" y="8443923"/>
            <a:ext cx="3872623" cy="864031"/>
          </a:xfrm>
          <a:custGeom>
            <a:avLst/>
            <a:gdLst/>
            <a:ahLst/>
            <a:cxnLst/>
            <a:rect l="l" t="t" r="r" b="b"/>
            <a:pathLst>
              <a:path w="3872623" h="864030" extrusionOk="0">
                <a:moveTo>
                  <a:pt x="0" y="0"/>
                </a:moveTo>
                <a:lnTo>
                  <a:pt x="3872622" y="0"/>
                </a:lnTo>
                <a:lnTo>
                  <a:pt x="3872622" y="864030"/>
                </a:lnTo>
                <a:lnTo>
                  <a:pt x="0" y="8640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12123387" y="8512521"/>
            <a:ext cx="5135916" cy="745783"/>
          </a:xfrm>
          <a:custGeom>
            <a:avLst/>
            <a:gdLst/>
            <a:ahLst/>
            <a:cxnLst/>
            <a:rect l="l" t="t" r="r" b="b"/>
            <a:pathLst>
              <a:path w="5135916" h="745783" extrusionOk="0">
                <a:moveTo>
                  <a:pt x="0" y="0"/>
                </a:moveTo>
                <a:lnTo>
                  <a:pt x="5135916" y="0"/>
                </a:lnTo>
                <a:lnTo>
                  <a:pt x="5135916" y="745783"/>
                </a:lnTo>
                <a:lnTo>
                  <a:pt x="0" y="745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r="-1014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1028700" y="3237756"/>
            <a:ext cx="10696544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10004"/>
              </a:lnSpc>
            </a:pPr>
            <a:r>
              <a:rPr lang="en-US" sz="8000" b="1" dirty="0">
                <a:solidFill>
                  <a:srgbClr val="0C4DA2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Resilience </a:t>
            </a:r>
            <a:r>
              <a:rPr lang="en-US" sz="8000" b="1" dirty="0">
                <a:solidFill>
                  <a:srgbClr val="012B1B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Building</a:t>
            </a:r>
            <a:endParaRPr sz="1200" dirty="0"/>
          </a:p>
        </p:txBody>
      </p:sp>
      <p:sp>
        <p:nvSpPr>
          <p:cNvPr id="100" name="Google Shape;100;p1"/>
          <p:cNvSpPr txBox="1"/>
          <p:nvPr/>
        </p:nvSpPr>
        <p:spPr>
          <a:xfrm>
            <a:off x="1345553" y="6429050"/>
            <a:ext cx="4647300" cy="508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150045"/>
              </a:lnSpc>
            </a:pPr>
            <a:r>
              <a:rPr lang="en-US" sz="2203" dirty="0">
                <a:solidFill>
                  <a:srgbClr val="FFFFFF"/>
                </a:solidFill>
                <a:latin typeface="Bricolage Grotesque"/>
                <a:ea typeface="Bricolage Grotesque"/>
                <a:cs typeface="Bricolage Grotesque"/>
                <a:sym typeface="Bricolage Grotesque"/>
              </a:rPr>
              <a:t>1 January 2024-31 December 2026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"/>
          <p:cNvSpPr txBox="1"/>
          <p:nvPr/>
        </p:nvSpPr>
        <p:spPr>
          <a:xfrm>
            <a:off x="7358519" y="2021795"/>
            <a:ext cx="10211024" cy="1585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03000"/>
              </a:lnSpc>
            </a:pPr>
            <a:r>
              <a:rPr lang="en-US" sz="5000" b="1" dirty="0">
                <a:solidFill>
                  <a:srgbClr val="343434"/>
                </a:solidFill>
              </a:rPr>
              <a:t>In groups of 4 study Emily’s profile and discuss:</a:t>
            </a:r>
            <a:endParaRPr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F31AE5F-36F3-76EA-23CB-9D5B2BD4D950}"/>
              </a:ext>
            </a:extLst>
          </p:cNvPr>
          <p:cNvGrpSpPr/>
          <p:nvPr/>
        </p:nvGrpSpPr>
        <p:grpSpPr>
          <a:xfrm>
            <a:off x="7029465" y="3784845"/>
            <a:ext cx="8720751" cy="794684"/>
            <a:chOff x="7029465" y="3784845"/>
            <a:chExt cx="8720751" cy="794684"/>
          </a:xfrm>
        </p:grpSpPr>
        <p:sp>
          <p:nvSpPr>
            <p:cNvPr id="268" name="Google Shape;268;p8"/>
            <p:cNvSpPr txBox="1"/>
            <p:nvPr/>
          </p:nvSpPr>
          <p:spPr>
            <a:xfrm>
              <a:off x="7654837" y="3784845"/>
              <a:ext cx="8095379" cy="6721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just">
                <a:lnSpc>
                  <a:spcPct val="156000"/>
                </a:lnSpc>
              </a:pPr>
              <a:r>
                <a:rPr lang="en-US" sz="2800" i="1" dirty="0">
                  <a:solidFill>
                    <a:srgbClr val="343434"/>
                  </a:solidFill>
                </a:rPr>
                <a:t>What can you infer – and what can</a:t>
              </a:r>
              <a:r>
                <a:rPr lang="el-GR" sz="2800" i="1" dirty="0">
                  <a:solidFill>
                    <a:srgbClr val="343434"/>
                  </a:solidFill>
                </a:rPr>
                <a:t> </a:t>
              </a:r>
              <a:r>
                <a:rPr lang="en-GB" sz="2800" i="1" dirty="0">
                  <a:solidFill>
                    <a:srgbClr val="343434"/>
                  </a:solidFill>
                </a:rPr>
                <a:t>you not infer</a:t>
              </a:r>
              <a:r>
                <a:rPr lang="en-US" sz="2800" i="1" dirty="0">
                  <a:solidFill>
                    <a:srgbClr val="343434"/>
                  </a:solidFill>
                </a:rPr>
                <a:t>?</a:t>
              </a:r>
              <a:endParaRPr sz="2800" i="1" dirty="0"/>
            </a:p>
          </p:txBody>
        </p:sp>
        <p:grpSp>
          <p:nvGrpSpPr>
            <p:cNvPr id="274" name="Google Shape;274;p8"/>
            <p:cNvGrpSpPr/>
            <p:nvPr/>
          </p:nvGrpSpPr>
          <p:grpSpPr>
            <a:xfrm>
              <a:off x="7029465" y="4078425"/>
              <a:ext cx="273983" cy="501104"/>
              <a:chOff x="0" y="0"/>
              <a:chExt cx="91718" cy="167749"/>
            </a:xfrm>
          </p:grpSpPr>
          <p:sp>
            <p:nvSpPr>
              <p:cNvPr id="275" name="Google Shape;275;p8"/>
              <p:cNvSpPr/>
              <p:nvPr/>
            </p:nvSpPr>
            <p:spPr>
              <a:xfrm>
                <a:off x="0" y="0"/>
                <a:ext cx="91718" cy="82024"/>
              </a:xfrm>
              <a:custGeom>
                <a:avLst/>
                <a:gdLst/>
                <a:ahLst/>
                <a:cxnLst/>
                <a:rect l="l" t="t" r="r" b="b"/>
                <a:pathLst>
                  <a:path w="91718" h="82024" extrusionOk="0">
                    <a:moveTo>
                      <a:pt x="0" y="0"/>
                    </a:moveTo>
                    <a:lnTo>
                      <a:pt x="91718" y="0"/>
                    </a:lnTo>
                    <a:lnTo>
                      <a:pt x="91718" y="82024"/>
                    </a:lnTo>
                    <a:lnTo>
                      <a:pt x="0" y="82024"/>
                    </a:lnTo>
                    <a:close/>
                  </a:path>
                </a:pathLst>
              </a:custGeom>
              <a:solidFill>
                <a:srgbClr val="E1FCC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6" name="Google Shape;276;p8"/>
              <p:cNvSpPr txBox="1"/>
              <p:nvPr/>
            </p:nvSpPr>
            <p:spPr>
              <a:xfrm>
                <a:off x="0" y="85725"/>
                <a:ext cx="91718" cy="82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algn="ctr">
                  <a:lnSpc>
                    <a:spcPct val="106944"/>
                  </a:lnSpc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83" name="Google Shape;283;p8"/>
          <p:cNvGrpSpPr/>
          <p:nvPr/>
        </p:nvGrpSpPr>
        <p:grpSpPr>
          <a:xfrm>
            <a:off x="-374994" y="-764978"/>
            <a:ext cx="7178388" cy="12095887"/>
            <a:chOff x="0" y="-57150"/>
            <a:chExt cx="1890604" cy="3185748"/>
          </a:xfrm>
        </p:grpSpPr>
        <p:sp>
          <p:nvSpPr>
            <p:cNvPr id="284" name="Google Shape;284;p8"/>
            <p:cNvSpPr/>
            <p:nvPr/>
          </p:nvSpPr>
          <p:spPr>
            <a:xfrm>
              <a:off x="0" y="0"/>
              <a:ext cx="1890604" cy="3128598"/>
            </a:xfrm>
            <a:custGeom>
              <a:avLst/>
              <a:gdLst/>
              <a:ahLst/>
              <a:cxnLst/>
              <a:rect l="l" t="t" r="r" b="b"/>
              <a:pathLst>
                <a:path w="1890604" h="3128598" extrusionOk="0">
                  <a:moveTo>
                    <a:pt x="0" y="0"/>
                  </a:moveTo>
                  <a:lnTo>
                    <a:pt x="1890604" y="0"/>
                  </a:lnTo>
                  <a:lnTo>
                    <a:pt x="1890604" y="3128598"/>
                  </a:lnTo>
                  <a:lnTo>
                    <a:pt x="0" y="3128598"/>
                  </a:lnTo>
                  <a:close/>
                </a:path>
              </a:pathLst>
            </a:custGeom>
            <a:solidFill>
              <a:srgbClr val="A3D06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8"/>
            <p:cNvSpPr txBox="1"/>
            <p:nvPr/>
          </p:nvSpPr>
          <p:spPr>
            <a:xfrm>
              <a:off x="0" y="-57150"/>
              <a:ext cx="1890604" cy="31857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algn="ctr">
                <a:lnSpc>
                  <a:spcPct val="202166"/>
                </a:lnSpc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6" name="Google Shape;286;p8"/>
          <p:cNvSpPr txBox="1"/>
          <p:nvPr/>
        </p:nvSpPr>
        <p:spPr>
          <a:xfrm rot="-5400000">
            <a:off x="-2173053" y="1332974"/>
            <a:ext cx="10287000" cy="6555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r>
              <a:rPr lang="en-US" sz="14200" b="1" dirty="0">
                <a:solidFill>
                  <a:srgbClr val="EFEFEF"/>
                </a:solidFill>
              </a:rPr>
              <a:t>Digital Persona Analysis</a:t>
            </a:r>
            <a:endParaRPr sz="12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CBE791F-743A-F0F1-3AD1-98913D48379E}"/>
              </a:ext>
            </a:extLst>
          </p:cNvPr>
          <p:cNvGrpSpPr/>
          <p:nvPr/>
        </p:nvGrpSpPr>
        <p:grpSpPr>
          <a:xfrm>
            <a:off x="7029465" y="4610794"/>
            <a:ext cx="8720751" cy="783258"/>
            <a:chOff x="7029465" y="4610794"/>
            <a:chExt cx="8720751" cy="783258"/>
          </a:xfrm>
        </p:grpSpPr>
        <p:grpSp>
          <p:nvGrpSpPr>
            <p:cNvPr id="271" name="Google Shape;271;p8"/>
            <p:cNvGrpSpPr/>
            <p:nvPr/>
          </p:nvGrpSpPr>
          <p:grpSpPr>
            <a:xfrm>
              <a:off x="7029465" y="4892948"/>
              <a:ext cx="273983" cy="501104"/>
              <a:chOff x="0" y="0"/>
              <a:chExt cx="91718" cy="167749"/>
            </a:xfrm>
          </p:grpSpPr>
          <p:sp>
            <p:nvSpPr>
              <p:cNvPr id="272" name="Google Shape;272;p8"/>
              <p:cNvSpPr/>
              <p:nvPr/>
            </p:nvSpPr>
            <p:spPr>
              <a:xfrm>
                <a:off x="0" y="0"/>
                <a:ext cx="91718" cy="82024"/>
              </a:xfrm>
              <a:custGeom>
                <a:avLst/>
                <a:gdLst/>
                <a:ahLst/>
                <a:cxnLst/>
                <a:rect l="l" t="t" r="r" b="b"/>
                <a:pathLst>
                  <a:path w="91718" h="82024" extrusionOk="0">
                    <a:moveTo>
                      <a:pt x="0" y="0"/>
                    </a:moveTo>
                    <a:lnTo>
                      <a:pt x="91718" y="0"/>
                    </a:lnTo>
                    <a:lnTo>
                      <a:pt x="91718" y="82024"/>
                    </a:lnTo>
                    <a:lnTo>
                      <a:pt x="0" y="82024"/>
                    </a:lnTo>
                    <a:close/>
                  </a:path>
                </a:pathLst>
              </a:custGeom>
              <a:solidFill>
                <a:srgbClr val="E1FCC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3" name="Google Shape;273;p8"/>
              <p:cNvSpPr txBox="1"/>
              <p:nvPr/>
            </p:nvSpPr>
            <p:spPr>
              <a:xfrm>
                <a:off x="0" y="85725"/>
                <a:ext cx="91718" cy="82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algn="ctr">
                  <a:lnSpc>
                    <a:spcPct val="106944"/>
                  </a:lnSpc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" name="Google Shape;268;p8">
              <a:extLst>
                <a:ext uri="{FF2B5EF4-FFF2-40B4-BE49-F238E27FC236}">
                  <a16:creationId xmlns:a16="http://schemas.microsoft.com/office/drawing/2014/main" id="{5364C61C-4C1D-B2A0-F510-749F3B233242}"/>
                </a:ext>
              </a:extLst>
            </p:cNvPr>
            <p:cNvSpPr txBox="1"/>
            <p:nvPr/>
          </p:nvSpPr>
          <p:spPr>
            <a:xfrm>
              <a:off x="7654837" y="4610794"/>
              <a:ext cx="8095379" cy="6721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just">
                <a:lnSpc>
                  <a:spcPct val="156000"/>
                </a:lnSpc>
              </a:pPr>
              <a:r>
                <a:rPr lang="en-US" sz="2800" i="1" dirty="0">
                  <a:solidFill>
                    <a:srgbClr val="343434"/>
                  </a:solidFill>
                </a:rPr>
                <a:t>What could be risky here?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261864-AB00-55BA-A80C-005FB4E5850B}"/>
              </a:ext>
            </a:extLst>
          </p:cNvPr>
          <p:cNvGrpSpPr/>
          <p:nvPr/>
        </p:nvGrpSpPr>
        <p:grpSpPr>
          <a:xfrm>
            <a:off x="7029465" y="5451391"/>
            <a:ext cx="8720751" cy="783260"/>
            <a:chOff x="7029465" y="5451391"/>
            <a:chExt cx="8720751" cy="783260"/>
          </a:xfrm>
        </p:grpSpPr>
        <p:grpSp>
          <p:nvGrpSpPr>
            <p:cNvPr id="3" name="Google Shape;271;p8">
              <a:extLst>
                <a:ext uri="{FF2B5EF4-FFF2-40B4-BE49-F238E27FC236}">
                  <a16:creationId xmlns:a16="http://schemas.microsoft.com/office/drawing/2014/main" id="{042CC8D9-BADA-EF6D-90B6-5690B7E90276}"/>
                </a:ext>
              </a:extLst>
            </p:cNvPr>
            <p:cNvGrpSpPr/>
            <p:nvPr/>
          </p:nvGrpSpPr>
          <p:grpSpPr>
            <a:xfrm>
              <a:off x="7029465" y="5733547"/>
              <a:ext cx="273983" cy="501104"/>
              <a:chOff x="0" y="0"/>
              <a:chExt cx="91718" cy="167749"/>
            </a:xfrm>
          </p:grpSpPr>
          <p:sp>
            <p:nvSpPr>
              <p:cNvPr id="4" name="Google Shape;272;p8">
                <a:extLst>
                  <a:ext uri="{FF2B5EF4-FFF2-40B4-BE49-F238E27FC236}">
                    <a16:creationId xmlns:a16="http://schemas.microsoft.com/office/drawing/2014/main" id="{EB383579-D2F2-C473-41DA-96EF6494CD3F}"/>
                  </a:ext>
                </a:extLst>
              </p:cNvPr>
              <p:cNvSpPr/>
              <p:nvPr/>
            </p:nvSpPr>
            <p:spPr>
              <a:xfrm>
                <a:off x="0" y="0"/>
                <a:ext cx="91718" cy="82024"/>
              </a:xfrm>
              <a:custGeom>
                <a:avLst/>
                <a:gdLst/>
                <a:ahLst/>
                <a:cxnLst/>
                <a:rect l="l" t="t" r="r" b="b"/>
                <a:pathLst>
                  <a:path w="91718" h="82024" extrusionOk="0">
                    <a:moveTo>
                      <a:pt x="0" y="0"/>
                    </a:moveTo>
                    <a:lnTo>
                      <a:pt x="91718" y="0"/>
                    </a:lnTo>
                    <a:lnTo>
                      <a:pt x="91718" y="82024"/>
                    </a:lnTo>
                    <a:lnTo>
                      <a:pt x="0" y="82024"/>
                    </a:lnTo>
                    <a:close/>
                  </a:path>
                </a:pathLst>
              </a:custGeom>
              <a:solidFill>
                <a:srgbClr val="E1FCC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" name="Google Shape;273;p8">
                <a:extLst>
                  <a:ext uri="{FF2B5EF4-FFF2-40B4-BE49-F238E27FC236}">
                    <a16:creationId xmlns:a16="http://schemas.microsoft.com/office/drawing/2014/main" id="{F9AC4E1E-6A6E-8674-F71A-C60AB40162B1}"/>
                  </a:ext>
                </a:extLst>
              </p:cNvPr>
              <p:cNvSpPr txBox="1"/>
              <p:nvPr/>
            </p:nvSpPr>
            <p:spPr>
              <a:xfrm>
                <a:off x="0" y="85725"/>
                <a:ext cx="91718" cy="82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algn="ctr">
                  <a:lnSpc>
                    <a:spcPct val="106944"/>
                  </a:lnSpc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" name="Google Shape;268;p8">
              <a:extLst>
                <a:ext uri="{FF2B5EF4-FFF2-40B4-BE49-F238E27FC236}">
                  <a16:creationId xmlns:a16="http://schemas.microsoft.com/office/drawing/2014/main" id="{6FC78FE0-D860-453A-DF83-0E67C35D2D61}"/>
                </a:ext>
              </a:extLst>
            </p:cNvPr>
            <p:cNvSpPr txBox="1"/>
            <p:nvPr/>
          </p:nvSpPr>
          <p:spPr>
            <a:xfrm>
              <a:off x="7654837" y="5451391"/>
              <a:ext cx="8095379" cy="6721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just">
                <a:lnSpc>
                  <a:spcPct val="156000"/>
                </a:lnSpc>
              </a:pPr>
              <a:r>
                <a:rPr lang="en-US" sz="2800" i="1" dirty="0">
                  <a:solidFill>
                    <a:srgbClr val="343434"/>
                  </a:solidFill>
                </a:rPr>
                <a:t>What advise would you give to this student?</a:t>
              </a:r>
              <a:endParaRPr sz="2800" i="1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07E1F1D-018D-888D-946A-6C72D6D0639B}"/>
              </a:ext>
            </a:extLst>
          </p:cNvPr>
          <p:cNvGrpSpPr/>
          <p:nvPr/>
        </p:nvGrpSpPr>
        <p:grpSpPr>
          <a:xfrm>
            <a:off x="6965513" y="6291988"/>
            <a:ext cx="8784703" cy="1344342"/>
            <a:chOff x="6965513" y="6291988"/>
            <a:chExt cx="8784703" cy="1344342"/>
          </a:xfrm>
        </p:grpSpPr>
        <p:sp>
          <p:nvSpPr>
            <p:cNvPr id="8" name="Google Shape;268;p8">
              <a:extLst>
                <a:ext uri="{FF2B5EF4-FFF2-40B4-BE49-F238E27FC236}">
                  <a16:creationId xmlns:a16="http://schemas.microsoft.com/office/drawing/2014/main" id="{13FF6953-F34B-3436-8924-FB7593A09350}"/>
                </a:ext>
              </a:extLst>
            </p:cNvPr>
            <p:cNvSpPr txBox="1"/>
            <p:nvPr/>
          </p:nvSpPr>
          <p:spPr>
            <a:xfrm>
              <a:off x="7654837" y="6291988"/>
              <a:ext cx="8095379" cy="13443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just">
                <a:lnSpc>
                  <a:spcPct val="156000"/>
                </a:lnSpc>
              </a:pPr>
              <a:r>
                <a:rPr lang="en-US" sz="2800" i="1" dirty="0">
                  <a:solidFill>
                    <a:srgbClr val="343434"/>
                  </a:solidFill>
                </a:rPr>
                <a:t>How could a parent or a teacher support her in becoming more digitally resilient? </a:t>
              </a:r>
              <a:endParaRPr sz="2800" i="1" dirty="0"/>
            </a:p>
          </p:txBody>
        </p:sp>
        <p:grpSp>
          <p:nvGrpSpPr>
            <p:cNvPr id="9" name="Google Shape;271;p8">
              <a:extLst>
                <a:ext uri="{FF2B5EF4-FFF2-40B4-BE49-F238E27FC236}">
                  <a16:creationId xmlns:a16="http://schemas.microsoft.com/office/drawing/2014/main" id="{EA171D7C-620B-198C-1AC4-E16545EE4810}"/>
                </a:ext>
              </a:extLst>
            </p:cNvPr>
            <p:cNvGrpSpPr/>
            <p:nvPr/>
          </p:nvGrpSpPr>
          <p:grpSpPr>
            <a:xfrm>
              <a:off x="6965513" y="6482994"/>
              <a:ext cx="371089" cy="367536"/>
              <a:chOff x="0" y="44713"/>
              <a:chExt cx="124225" cy="123036"/>
            </a:xfrm>
          </p:grpSpPr>
          <p:sp>
            <p:nvSpPr>
              <p:cNvPr id="10" name="Google Shape;272;p8">
                <a:extLst>
                  <a:ext uri="{FF2B5EF4-FFF2-40B4-BE49-F238E27FC236}">
                    <a16:creationId xmlns:a16="http://schemas.microsoft.com/office/drawing/2014/main" id="{35437CDD-D4C7-CCF8-2129-9DAF8A4C7755}"/>
                  </a:ext>
                </a:extLst>
              </p:cNvPr>
              <p:cNvSpPr/>
              <p:nvPr/>
            </p:nvSpPr>
            <p:spPr>
              <a:xfrm>
                <a:off x="32507" y="44713"/>
                <a:ext cx="91718" cy="82024"/>
              </a:xfrm>
              <a:custGeom>
                <a:avLst/>
                <a:gdLst/>
                <a:ahLst/>
                <a:cxnLst/>
                <a:rect l="l" t="t" r="r" b="b"/>
                <a:pathLst>
                  <a:path w="91718" h="82024" extrusionOk="0">
                    <a:moveTo>
                      <a:pt x="0" y="0"/>
                    </a:moveTo>
                    <a:lnTo>
                      <a:pt x="91718" y="0"/>
                    </a:lnTo>
                    <a:lnTo>
                      <a:pt x="91718" y="82024"/>
                    </a:lnTo>
                    <a:lnTo>
                      <a:pt x="0" y="82024"/>
                    </a:lnTo>
                    <a:close/>
                  </a:path>
                </a:pathLst>
              </a:custGeom>
              <a:solidFill>
                <a:srgbClr val="E1FCC7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273;p8">
                <a:extLst>
                  <a:ext uri="{FF2B5EF4-FFF2-40B4-BE49-F238E27FC236}">
                    <a16:creationId xmlns:a16="http://schemas.microsoft.com/office/drawing/2014/main" id="{645C236D-06FF-AE81-27B1-73B5A4671A41}"/>
                  </a:ext>
                </a:extLst>
              </p:cNvPr>
              <p:cNvSpPr txBox="1"/>
              <p:nvPr/>
            </p:nvSpPr>
            <p:spPr>
              <a:xfrm>
                <a:off x="0" y="85725"/>
                <a:ext cx="91718" cy="82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50800" tIns="50800" rIns="50800" bIns="50800" anchor="ctr" anchorCtr="0">
                <a:noAutofit/>
              </a:bodyPr>
              <a:lstStyle/>
              <a:p>
                <a:pPr algn="ctr">
                  <a:lnSpc>
                    <a:spcPct val="106944"/>
                  </a:lnSpc>
                </a:pPr>
                <a:endParaRPr sz="1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4B239D5-A916-DF67-C57B-21381C0ABFFF}"/>
              </a:ext>
            </a:extLst>
          </p:cNvPr>
          <p:cNvSpPr/>
          <p:nvPr/>
        </p:nvSpPr>
        <p:spPr>
          <a:xfrm>
            <a:off x="0" y="2162102"/>
            <a:ext cx="9622971" cy="85020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4E4161-ADF8-A160-612E-249016200596}"/>
              </a:ext>
            </a:extLst>
          </p:cNvPr>
          <p:cNvSpPr txBox="1"/>
          <p:nvPr/>
        </p:nvSpPr>
        <p:spPr>
          <a:xfrm>
            <a:off x="762000" y="2154251"/>
            <a:ext cx="9144000" cy="8043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4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Digital Persona: "EmilyRocks_08"</a:t>
            </a:r>
            <a:endParaRPr lang="en-US" sz="4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Aft>
                <a:spcPts val="800"/>
              </a:spcAft>
            </a:pPr>
            <a:r>
              <a:rPr lang="en-US" sz="4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Name: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Emily Johnson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Age: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15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Username: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EmilyRocks_08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</a:pP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Profile Bio (Instagram/TikTok):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💖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Dance. Dogs. Drama Club.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📍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Boston | Freshman @ Eastview High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🎂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Leo </a:t>
            </a: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♌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| 08.08.2009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📸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Snap me! @emily_j_boston08</a:t>
            </a:r>
            <a:b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🛍️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Link to my Amazon </a:t>
            </a:r>
            <a:r>
              <a:rPr lang="en-US" sz="40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wishlist</a:t>
            </a:r>
            <a:r>
              <a:rPr lang="en-US" sz="4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🎁</a:t>
            </a:r>
            <a:endParaRPr lang="en-US" sz="4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287;p8">
            <a:extLst>
              <a:ext uri="{FF2B5EF4-FFF2-40B4-BE49-F238E27FC236}">
                <a16:creationId xmlns:a16="http://schemas.microsoft.com/office/drawing/2014/main" id="{AEA77D46-33D4-0E54-6B16-96D53A772257}"/>
              </a:ext>
            </a:extLst>
          </p:cNvPr>
          <p:cNvSpPr txBox="1"/>
          <p:nvPr/>
        </p:nvSpPr>
        <p:spPr>
          <a:xfrm>
            <a:off x="-533112" y="-630021"/>
            <a:ext cx="3677731" cy="3217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>
              <a:lnSpc>
                <a:spcPct val="93997"/>
              </a:lnSpc>
            </a:pPr>
            <a:r>
              <a:rPr lang="en-US" sz="22241" b="1" dirty="0">
                <a:solidFill>
                  <a:srgbClr val="EFEFEF"/>
                </a:solidFill>
              </a:rPr>
              <a:t>04</a:t>
            </a:r>
            <a:endParaRPr dirty="0"/>
          </a:p>
        </p:txBody>
      </p:sp>
      <p:grpSp>
        <p:nvGrpSpPr>
          <p:cNvPr id="11" name="Google Shape;283;p8">
            <a:extLst>
              <a:ext uri="{FF2B5EF4-FFF2-40B4-BE49-F238E27FC236}">
                <a16:creationId xmlns:a16="http://schemas.microsoft.com/office/drawing/2014/main" id="{874C1A33-A22D-F7D2-DF0C-1A99B95AF684}"/>
              </a:ext>
            </a:extLst>
          </p:cNvPr>
          <p:cNvGrpSpPr/>
          <p:nvPr/>
        </p:nvGrpSpPr>
        <p:grpSpPr>
          <a:xfrm>
            <a:off x="9618091" y="-630021"/>
            <a:ext cx="9143999" cy="12095887"/>
            <a:chOff x="0" y="-57150"/>
            <a:chExt cx="1890604" cy="3185748"/>
          </a:xfrm>
        </p:grpSpPr>
        <p:sp>
          <p:nvSpPr>
            <p:cNvPr id="12" name="Google Shape;284;p8">
              <a:extLst>
                <a:ext uri="{FF2B5EF4-FFF2-40B4-BE49-F238E27FC236}">
                  <a16:creationId xmlns:a16="http://schemas.microsoft.com/office/drawing/2014/main" id="{6D6A1558-CD06-2F1F-F816-0A800DFFC4DF}"/>
                </a:ext>
              </a:extLst>
            </p:cNvPr>
            <p:cNvSpPr/>
            <p:nvPr/>
          </p:nvSpPr>
          <p:spPr>
            <a:xfrm>
              <a:off x="0" y="0"/>
              <a:ext cx="1890604" cy="3128598"/>
            </a:xfrm>
            <a:custGeom>
              <a:avLst/>
              <a:gdLst/>
              <a:ahLst/>
              <a:cxnLst/>
              <a:rect l="l" t="t" r="r" b="b"/>
              <a:pathLst>
                <a:path w="1890604" h="3128598" extrusionOk="0">
                  <a:moveTo>
                    <a:pt x="0" y="0"/>
                  </a:moveTo>
                  <a:lnTo>
                    <a:pt x="1890604" y="0"/>
                  </a:lnTo>
                  <a:lnTo>
                    <a:pt x="1890604" y="3128598"/>
                  </a:lnTo>
                  <a:lnTo>
                    <a:pt x="0" y="3128598"/>
                  </a:lnTo>
                  <a:close/>
                </a:path>
              </a:pathLst>
            </a:custGeom>
            <a:solidFill>
              <a:srgbClr val="A3D06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285;p8">
              <a:extLst>
                <a:ext uri="{FF2B5EF4-FFF2-40B4-BE49-F238E27FC236}">
                  <a16:creationId xmlns:a16="http://schemas.microsoft.com/office/drawing/2014/main" id="{119CBF47-23E3-3910-F495-78369FC9D9F7}"/>
                </a:ext>
              </a:extLst>
            </p:cNvPr>
            <p:cNvSpPr txBox="1"/>
            <p:nvPr/>
          </p:nvSpPr>
          <p:spPr>
            <a:xfrm>
              <a:off x="0" y="-57150"/>
              <a:ext cx="1890604" cy="31857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algn="ctr">
                <a:lnSpc>
                  <a:spcPct val="202166"/>
                </a:lnSpc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0A13CA4-E6FC-436A-231E-C2F98C221AB3}"/>
              </a:ext>
            </a:extLst>
          </p:cNvPr>
          <p:cNvSpPr txBox="1"/>
          <p:nvPr/>
        </p:nvSpPr>
        <p:spPr>
          <a:xfrm>
            <a:off x="9618091" y="53173"/>
            <a:ext cx="8351783" cy="10233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Recent Posts:</a:t>
            </a:r>
            <a:endParaRPr lang="en-US" sz="3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📸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Photo in front of her school sign</a:t>
            </a:r>
            <a:b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Caption: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"First day of 9th grade at Eastview! So nervous </a:t>
            </a: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😬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but excited!!"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📸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Story from bedroom showing trophies and posters</a:t>
            </a:r>
            <a:b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Caption: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"My little world </a:t>
            </a: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💕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#SafeSpace"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🎥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TikTok of her walking her dog in her neighborhood</a:t>
            </a:r>
            <a:b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Caption: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"Guess who found a new route for our walks </a:t>
            </a: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🐾🏠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#sunsetvibes #MapleLane"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📸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Selfie with BFF at a café</a:t>
            </a:r>
            <a:b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Tag: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@JessieB24</a:t>
            </a:r>
            <a:b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Location tag: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SugarBrew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Café, Cambridge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📸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Photo of her student ID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(partially blurred, but her name, grade, and school are visible)</a:t>
            </a:r>
          </a:p>
          <a:p>
            <a:pPr marL="0" marR="0">
              <a:lnSpc>
                <a:spcPct val="115000"/>
              </a:lnSpc>
              <a:spcAft>
                <a:spcPts val="800"/>
              </a:spcAft>
            </a:pP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📸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Countdown story: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“3 DAYS till Florida!!! </a:t>
            </a: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🏖️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Can’t wait </a:t>
            </a:r>
            <a:r>
              <a:rPr lang="en-US" sz="3000" kern="100" dirty="0">
                <a:effectLst/>
                <a:latin typeface="Segoe UI Emoji" panose="020B0502040204020203" pitchFamily="34" charset="0"/>
                <a:ea typeface="Aptos" panose="020B0004020202020204" pitchFamily="34" charset="0"/>
                <a:cs typeface="Segoe UI Emoji" panose="020B0502040204020203" pitchFamily="34" charset="0"/>
              </a:rPr>
              <a:t>💕</a:t>
            </a:r>
            <a:r>
              <a:rPr lang="en-US" sz="3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#FamilyTrip”</a:t>
            </a:r>
          </a:p>
        </p:txBody>
      </p:sp>
    </p:spTree>
    <p:extLst>
      <p:ext uri="{BB962C8B-B14F-4D97-AF65-F5344CB8AC3E}">
        <p14:creationId xmlns:p14="http://schemas.microsoft.com/office/powerpoint/2010/main" val="1035852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270</Words>
  <Application>Microsoft Office PowerPoint</Application>
  <PresentationFormat>Custom</PresentationFormat>
  <Paragraphs>19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Bricolage Grotesque</vt:lpstr>
      <vt:lpstr>Arial</vt:lpstr>
      <vt:lpstr>Calibri</vt:lpstr>
      <vt:lpstr>Segoe UI Emoji</vt:lpstr>
      <vt:lpstr>Aptos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User1 User1</dc:creator>
  <cp:lastModifiedBy>ΕΛΕΝΑ ΠΑΠΑΜΙΧΑΗΛ</cp:lastModifiedBy>
  <cp:revision>29</cp:revision>
  <cp:lastPrinted>2025-05-21T12:35:16Z</cp:lastPrinted>
  <dcterms:created xsi:type="dcterms:W3CDTF">2006-08-16T00:00:00Z</dcterms:created>
  <dcterms:modified xsi:type="dcterms:W3CDTF">2025-07-30T11:58:35Z</dcterms:modified>
</cp:coreProperties>
</file>